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A39D"/>
    <a:srgbClr val="E840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CEAFB-2FB2-4A84-83F6-E61F2A2A0FA7}" type="datetimeFigureOut">
              <a:rPr lang="hr-HR" smtClean="0"/>
              <a:pPr/>
              <a:t>11.8.2021.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3144B-4988-4100-B781-9DA60F7A5C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277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hr-HR" dirty="0" smtClean="0"/>
              <a:t>Smjesa</a:t>
            </a:r>
            <a:r>
              <a:rPr lang="hr-HR" baseline="0" dirty="0" smtClean="0"/>
              <a:t> se sastoji od dvije ili više tvari.</a:t>
            </a:r>
            <a:endParaRPr lang="hr-HR" dirty="0"/>
          </a:p>
          <a:p>
            <a:pPr marL="228600" indent="-228600">
              <a:buAutoNum type="arabicPeriod"/>
            </a:pPr>
            <a:r>
              <a:rPr lang="hr-HR" dirty="0"/>
              <a:t>U limunadi razlikujemo sastojke golim okom u smjese, a u vodi za piće sastojke ne razlikujemo niti pomoću pomagala.</a:t>
            </a:r>
          </a:p>
          <a:p>
            <a:pPr marL="228600" indent="-228600">
              <a:buAutoNum type="arabicPeriod"/>
            </a:pPr>
            <a:r>
              <a:rPr lang="hr-HR" dirty="0"/>
              <a:t>U tijestu za pizzu pojedine sastojke smjese ne razlikujemo golim okom niti pomagalima, a u kolaču s grožđicama uočavamo.</a:t>
            </a:r>
          </a:p>
          <a:p>
            <a:pPr marL="228600" indent="-228600">
              <a:buAutoNum type="arabicPeriod"/>
            </a:pPr>
            <a:r>
              <a:rPr lang="hr-HR" dirty="0"/>
              <a:t>Isparavanjem vode na </a:t>
            </a:r>
            <a:r>
              <a:rPr lang="hr-HR" dirty="0" err="1"/>
              <a:t>predmetnici</a:t>
            </a:r>
            <a:r>
              <a:rPr lang="hr-HR" dirty="0"/>
              <a:t>.</a:t>
            </a:r>
          </a:p>
          <a:p>
            <a:pPr marL="228600" indent="-228600">
              <a:buAutoNum type="arabicPeriod"/>
            </a:pPr>
            <a:r>
              <a:rPr lang="hr-HR" dirty="0"/>
              <a:t>Vodovodna voda, bistri sok od jabuke, </a:t>
            </a:r>
            <a:r>
              <a:rPr lang="hr-HR" dirty="0" err="1"/>
              <a:t>mussle</a:t>
            </a:r>
            <a:r>
              <a:rPr lang="hr-HR" dirty="0"/>
              <a:t>, pripremljena instant kava, smjesa začina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144B-4988-4100-B781-9DA60F7A5CF1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2979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Sol – topljiva tvar, voda –otapalo, otopina soli u vodi</a:t>
            </a:r>
          </a:p>
          <a:p>
            <a:r>
              <a:rPr lang="hr-HR" dirty="0"/>
              <a:t>Šećer – topljiva tvar, voda – otapalo</a:t>
            </a:r>
          </a:p>
          <a:p>
            <a:r>
              <a:rPr lang="hr-HR" dirty="0"/>
              <a:t>Univerzalnim indikatorskim papirom pomoću ph skale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144B-4988-4100-B781-9DA60F7A5CF1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8772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b="1" dirty="0" smtClean="0"/>
              <a:t>Priroda 5</a:t>
            </a:r>
          </a:p>
          <a:p>
            <a:pPr algn="r"/>
            <a:r>
              <a:rPr lang="hr-HR" sz="3200" b="1" dirty="0" smtClean="0"/>
              <a:t>ŠK</a:t>
            </a:r>
            <a:endParaRPr lang="hr-HR" sz="3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398c14db-9f4c-4ccd-a252-9167c6c2426e/?jumpTo=section_2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e-sfera.hr/dodatni-digitalni-sadrzaji/398c14db-9f4c-4ccd-a252-9167c6c2426e/?jumpTo=section_0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prelistaj-udzbenik/260e5885-7091-4297-a390-2e8777f0101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136904" cy="3456384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SVE OKO NAS GRAĐENO JE OD </a:t>
            </a:r>
            <a:r>
              <a:rPr lang="hr-HR" b="1" dirty="0" smtClean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ČESTICA</a:t>
            </a:r>
            <a:br>
              <a:rPr lang="hr-HR" b="1" dirty="0" smtClean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b="1" dirty="0" smtClean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Jesu li i otopine smjese tvari</a:t>
            </a:r>
            <a:r>
              <a:rPr lang="hr-HR" b="1" dirty="0">
                <a:solidFill>
                  <a:srgbClr val="2BA39D"/>
                </a:solidFill>
                <a:latin typeface="Arial Black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Arial Black" pitchFamily="34" charset="0"/>
              </a:rPr>
            </a:br>
            <a:endParaRPr lang="en-US" b="1" dirty="0">
              <a:solidFill>
                <a:srgbClr val="2BA39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E1E80359-AC83-45E5-9051-D21283C6347C}"/>
              </a:ext>
            </a:extLst>
          </p:cNvPr>
          <p:cNvSpPr txBox="1"/>
          <p:nvPr/>
        </p:nvSpPr>
        <p:spPr>
          <a:xfrm>
            <a:off x="467544" y="12687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hr-HR" sz="3000" dirty="0" smtClean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hr-HR" sz="3000" dirty="0" smtClean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sz="3000" dirty="0" err="1" smtClean="0"/>
              <a:t>Provjeri</a:t>
            </a:r>
            <a:r>
              <a:rPr lang="hr-HR" sz="3000" dirty="0"/>
              <a:t>te</a:t>
            </a:r>
            <a:r>
              <a:rPr lang="en-US" sz="3000" dirty="0"/>
              <a:t> </a:t>
            </a:r>
            <a:r>
              <a:rPr lang="en-US" sz="3000" dirty="0" err="1"/>
              <a:t>svoje</a:t>
            </a:r>
            <a:r>
              <a:rPr lang="en-US" sz="3000" dirty="0"/>
              <a:t> </a:t>
            </a:r>
            <a:r>
              <a:rPr lang="en-US" sz="3000" dirty="0" err="1" smtClean="0"/>
              <a:t>razumijevanje</a:t>
            </a:r>
            <a:r>
              <a:rPr lang="hr-HR" sz="3000" dirty="0" smtClean="0"/>
              <a:t>!</a:t>
            </a:r>
            <a:endParaRPr lang="en-US" sz="30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hr-HR" sz="3000" dirty="0" smtClean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US" sz="3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3000" dirty="0"/>
              <a:t>Na </a:t>
            </a:r>
            <a:r>
              <a:rPr lang="en-US" sz="3000" dirty="0" err="1"/>
              <a:t>primjeru</a:t>
            </a:r>
            <a:r>
              <a:rPr lang="en-US" sz="3000" dirty="0"/>
              <a:t> </a:t>
            </a:r>
            <a:r>
              <a:rPr lang="en-US" sz="3000" dirty="0" err="1"/>
              <a:t>objasni</a:t>
            </a:r>
            <a:r>
              <a:rPr lang="hr-HR" sz="3000" dirty="0"/>
              <a:t>te</a:t>
            </a:r>
            <a:r>
              <a:rPr lang="en-US" sz="3000" dirty="0"/>
              <a:t> </a:t>
            </a:r>
            <a:r>
              <a:rPr lang="en-US" sz="3000" dirty="0" err="1"/>
              <a:t>što</a:t>
            </a:r>
            <a:r>
              <a:rPr lang="en-US" sz="3000" dirty="0"/>
              <a:t> </a:t>
            </a:r>
            <a:r>
              <a:rPr lang="en-US" sz="3000" dirty="0" err="1"/>
              <a:t>su</a:t>
            </a:r>
            <a:r>
              <a:rPr lang="en-US" sz="3000" dirty="0"/>
              <a:t> </a:t>
            </a:r>
            <a:r>
              <a:rPr lang="en-US" sz="3000" dirty="0" err="1" smtClean="0"/>
              <a:t>otopine</a:t>
            </a:r>
            <a:r>
              <a:rPr lang="hr-HR" sz="3000" dirty="0" smtClean="0"/>
              <a:t>.</a:t>
            </a:r>
            <a:endParaRPr lang="en-US" sz="3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3000" dirty="0"/>
              <a:t>Na </a:t>
            </a:r>
            <a:r>
              <a:rPr lang="en-US" sz="3000" dirty="0" err="1"/>
              <a:t>primjeru</a:t>
            </a:r>
            <a:r>
              <a:rPr lang="en-US" sz="3000" dirty="0"/>
              <a:t> </a:t>
            </a:r>
            <a:r>
              <a:rPr lang="en-US" sz="3000" dirty="0" err="1"/>
              <a:t>otapanja</a:t>
            </a:r>
            <a:r>
              <a:rPr lang="en-US" sz="3000" dirty="0"/>
              <a:t> </a:t>
            </a:r>
            <a:r>
              <a:rPr lang="en-US" sz="3000" dirty="0" err="1"/>
              <a:t>šećera</a:t>
            </a:r>
            <a:r>
              <a:rPr lang="en-US" sz="3000" dirty="0"/>
              <a:t> u </a:t>
            </a:r>
            <a:r>
              <a:rPr lang="en-US" sz="3000" dirty="0" err="1"/>
              <a:t>vodi</a:t>
            </a:r>
            <a:r>
              <a:rPr lang="en-US" sz="3000" dirty="0"/>
              <a:t> </a:t>
            </a:r>
            <a:r>
              <a:rPr lang="en-US" sz="3000" dirty="0" err="1"/>
              <a:t>objasni</a:t>
            </a:r>
            <a:r>
              <a:rPr lang="hr-HR" sz="3000" dirty="0"/>
              <a:t>te</a:t>
            </a:r>
            <a:r>
              <a:rPr lang="en-US" sz="3000" dirty="0"/>
              <a:t> </a:t>
            </a:r>
            <a:r>
              <a:rPr lang="en-US" sz="3000" dirty="0" err="1"/>
              <a:t>što</a:t>
            </a:r>
            <a:r>
              <a:rPr lang="en-US" sz="3000" dirty="0"/>
              <a:t> je </a:t>
            </a:r>
            <a:r>
              <a:rPr lang="en-US" sz="3000" dirty="0" err="1"/>
              <a:t>otapalo</a:t>
            </a:r>
            <a:r>
              <a:rPr lang="en-US" sz="3000" dirty="0"/>
              <a:t>, a </a:t>
            </a:r>
            <a:r>
              <a:rPr lang="en-US" sz="3000" dirty="0" err="1"/>
              <a:t>što</a:t>
            </a:r>
            <a:r>
              <a:rPr lang="en-US" sz="3000" dirty="0"/>
              <a:t> </a:t>
            </a:r>
            <a:r>
              <a:rPr lang="en-US" sz="3000" dirty="0" err="1"/>
              <a:t>topljiva</a:t>
            </a:r>
            <a:r>
              <a:rPr lang="en-US" sz="3000" dirty="0"/>
              <a:t> </a:t>
            </a:r>
            <a:r>
              <a:rPr lang="en-US" sz="3000" dirty="0" err="1"/>
              <a:t>tvar</a:t>
            </a:r>
            <a:r>
              <a:rPr lang="en-US" sz="3000" dirty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3000" dirty="0" err="1" smtClean="0"/>
              <a:t>Objasnit</a:t>
            </a:r>
            <a:r>
              <a:rPr lang="hr-HR" sz="3000" dirty="0" smtClean="0"/>
              <a:t>e</a:t>
            </a:r>
            <a:r>
              <a:rPr lang="en-US" sz="3000" dirty="0" smtClean="0"/>
              <a:t> </a:t>
            </a:r>
            <a:r>
              <a:rPr lang="en-US" sz="3000" dirty="0" err="1"/>
              <a:t>kako</a:t>
            </a:r>
            <a:r>
              <a:rPr lang="en-US" sz="3000" dirty="0"/>
              <a:t> </a:t>
            </a:r>
            <a:r>
              <a:rPr lang="en-US" sz="3000" dirty="0" err="1" smtClean="0"/>
              <a:t>će</a:t>
            </a:r>
            <a:r>
              <a:rPr lang="hr-HR" sz="3000" dirty="0" smtClean="0"/>
              <a:t>te</a:t>
            </a:r>
            <a:r>
              <a:rPr lang="en-US" sz="3000" dirty="0" smtClean="0"/>
              <a:t> </a:t>
            </a:r>
            <a:r>
              <a:rPr lang="en-US" sz="3000" dirty="0" err="1"/>
              <a:t>dokazati</a:t>
            </a:r>
            <a:r>
              <a:rPr lang="en-US" sz="3000" dirty="0"/>
              <a:t> </a:t>
            </a:r>
            <a:r>
              <a:rPr lang="en-US" sz="3000" dirty="0" err="1"/>
              <a:t>kiselost</a:t>
            </a:r>
            <a:r>
              <a:rPr lang="en-US" sz="3000" dirty="0"/>
              <a:t> </a:t>
            </a:r>
            <a:r>
              <a:rPr lang="en-US" sz="3000" dirty="0" err="1"/>
              <a:t>limunade</a:t>
            </a:r>
            <a:r>
              <a:rPr lang="en-US" sz="3000" dirty="0"/>
              <a:t>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endParaRPr lang="en-US" sz="30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hr-HR" sz="2800" dirty="0" smtClean="0">
              <a:hlinkClick r:id="rId3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hr-HR" sz="2800" dirty="0" smtClean="0">
              <a:hlinkClick r:id="rId3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sz="2800" dirty="0" err="1" smtClean="0">
                <a:hlinkClick r:id="rId3"/>
              </a:rPr>
              <a:t>Provjeri</a:t>
            </a:r>
            <a:r>
              <a:rPr lang="hr-HR" sz="2800" dirty="0">
                <a:hlinkClick r:id="rId3"/>
              </a:rPr>
              <a:t>te </a:t>
            </a:r>
            <a:r>
              <a:rPr lang="en-US" sz="2800" dirty="0">
                <a:hlinkClick r:id="rId3"/>
              </a:rPr>
              <a:t>znanje</a:t>
            </a:r>
            <a:r>
              <a:rPr lang="hr-HR" sz="2800" dirty="0">
                <a:hlinkClick r:id="rId3"/>
              </a:rPr>
              <a:t>                  </a:t>
            </a:r>
            <a:endParaRPr lang="en-US" sz="28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US" sz="3000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EEEECF5F-E036-4FBF-975A-9FBEF50756D2}"/>
              </a:ext>
            </a:extLst>
          </p:cNvPr>
          <p:cNvSpPr/>
          <p:nvPr/>
        </p:nvSpPr>
        <p:spPr>
          <a:xfrm>
            <a:off x="4499992" y="5229200"/>
            <a:ext cx="3816424" cy="10081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dirty="0">
                <a:solidFill>
                  <a:schemeClr val="tx1"/>
                </a:solidFill>
              </a:rPr>
              <a:t>Sad znam i ovo</a:t>
            </a:r>
            <a:r>
              <a:rPr lang="hr-HR" sz="2000" dirty="0">
                <a:solidFill>
                  <a:schemeClr val="tx1"/>
                </a:solidFill>
              </a:rPr>
              <a:t>: otopine, otapalo, otopljena tvar, kiseline, lužine, indikatori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AF2B03E0-6EB2-4037-BC23-57BCF8BF43AE}"/>
              </a:ext>
            </a:extLst>
          </p:cNvPr>
          <p:cNvSpPr txBox="1"/>
          <p:nvPr/>
        </p:nvSpPr>
        <p:spPr>
          <a:xfrm>
            <a:off x="539552" y="119675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Za kraj…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5536" y="2924944"/>
            <a:ext cx="8208912" cy="20162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90CD1A58-942F-476F-816B-9F5EEE0CE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5157192"/>
            <a:ext cx="864095" cy="77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2562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xmlns="" id="{01895635-B7B8-4E64-B75A-1D29D0AA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sz="1100" dirty="0"/>
              <a:t/>
            </a:r>
            <a:br>
              <a:rPr lang="hr-HR" sz="1100" dirty="0"/>
            </a:br>
            <a:r>
              <a:rPr lang="hr-HR" sz="1100" dirty="0"/>
              <a:t/>
            </a:r>
            <a:br>
              <a:rPr lang="hr-HR" sz="1100" dirty="0"/>
            </a:br>
            <a:r>
              <a:rPr lang="hr-HR" sz="1100" dirty="0"/>
              <a:t/>
            </a:r>
            <a:br>
              <a:rPr lang="hr-HR" sz="1100" dirty="0"/>
            </a:br>
            <a:r>
              <a:rPr lang="hr-HR" sz="1100" dirty="0"/>
              <a:t/>
            </a:r>
            <a:br>
              <a:rPr lang="hr-HR" sz="1100" dirty="0"/>
            </a:br>
            <a:r>
              <a:rPr lang="hr-HR" sz="1100" dirty="0"/>
              <a:t/>
            </a:r>
            <a:br>
              <a:rPr lang="hr-HR" sz="1100" dirty="0"/>
            </a:br>
            <a:r>
              <a:rPr lang="hr-HR" sz="1100" dirty="0"/>
              <a:t> </a:t>
            </a:r>
            <a:br>
              <a:rPr lang="hr-HR" sz="1100" dirty="0"/>
            </a:br>
            <a:endParaRPr lang="hr-HR" sz="1100" dirty="0"/>
          </a:p>
        </p:txBody>
      </p:sp>
      <p:pic>
        <p:nvPicPr>
          <p:cNvPr id="5" name="Slika 4" descr="Slika na kojoj se prikazuje sjedenje, stol, na zatvorenom, boca&#10;&#10;Opis je automatski generiran">
            <a:extLst>
              <a:ext uri="{FF2B5EF4-FFF2-40B4-BE49-F238E27FC236}">
                <a16:creationId xmlns:a16="http://schemas.microsoft.com/office/drawing/2014/main" xmlns="" id="{5A6E5357-F44B-4035-A060-B9243EF25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  <a:prstGeom prst="rect">
            <a:avLst/>
          </a:prstGeom>
          <a:noFill/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C6463EE2-9269-4A84-9F2D-F984707E48D9}"/>
              </a:ext>
            </a:extLst>
          </p:cNvPr>
          <p:cNvSpPr txBox="1"/>
          <p:nvPr/>
        </p:nvSpPr>
        <p:spPr>
          <a:xfrm>
            <a:off x="3851920" y="476672"/>
            <a:ext cx="4834880" cy="564949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endParaRPr lang="hr-HR" sz="2800" dirty="0"/>
          </a:p>
          <a:p>
            <a:pPr>
              <a:spcAft>
                <a:spcPts val="600"/>
              </a:spcAft>
            </a:pPr>
            <a:endParaRPr lang="hr-HR" sz="2800" dirty="0"/>
          </a:p>
          <a:p>
            <a:pPr>
              <a:spcAft>
                <a:spcPts val="600"/>
              </a:spcAft>
            </a:pPr>
            <a:r>
              <a:rPr lang="hr-HR" sz="4000" dirty="0">
                <a:solidFill>
                  <a:schemeClr val="tx2"/>
                </a:solidFill>
              </a:rPr>
              <a:t>Jesu li i otopine smjese </a:t>
            </a:r>
            <a:r>
              <a:rPr lang="hr-HR" sz="4000" dirty="0" smtClean="0">
                <a:solidFill>
                  <a:schemeClr val="tx2"/>
                </a:solidFill>
              </a:rPr>
              <a:t>tvari?</a:t>
            </a:r>
            <a:endParaRPr lang="hr-HR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F971945F-4E68-4EF3-B1CB-24876FD48106}"/>
              </a:ext>
            </a:extLst>
          </p:cNvPr>
          <p:cNvSpPr/>
          <p:nvPr/>
        </p:nvSpPr>
        <p:spPr>
          <a:xfrm>
            <a:off x="395536" y="1196752"/>
            <a:ext cx="3816424" cy="10081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Već znam</a:t>
            </a:r>
            <a:r>
              <a:rPr lang="hr-HR" sz="2000" dirty="0">
                <a:solidFill>
                  <a:schemeClr val="tx1"/>
                </a:solidFill>
              </a:rPr>
              <a:t>: prostori među česticama, smjese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31BBDF94-B429-43B2-AE55-1C27485805CD}"/>
              </a:ext>
            </a:extLst>
          </p:cNvPr>
          <p:cNvSpPr txBox="1"/>
          <p:nvPr/>
        </p:nvSpPr>
        <p:spPr>
          <a:xfrm>
            <a:off x="827584" y="2276872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hr-HR" sz="2400" b="1" dirty="0" smtClean="0"/>
              <a:t>PONOVIMO:</a:t>
            </a:r>
          </a:p>
          <a:p>
            <a:pPr marL="342900" indent="-342900">
              <a:buAutoNum type="arabicPeriod"/>
            </a:pPr>
            <a:r>
              <a:rPr lang="hr-HR" sz="2400" dirty="0" smtClean="0"/>
              <a:t>Opišite </a:t>
            </a:r>
            <a:r>
              <a:rPr lang="hr-HR" sz="2400" dirty="0"/>
              <a:t>od čega se sastoji smjesa.</a:t>
            </a:r>
          </a:p>
          <a:p>
            <a:pPr marL="342900" indent="-342900">
              <a:buAutoNum type="arabicPeriod"/>
            </a:pPr>
            <a:r>
              <a:rPr lang="hr-HR" sz="2400" dirty="0"/>
              <a:t>Objasnite na primjeru limunade i vode za piće kakve mogu biti smjese.</a:t>
            </a:r>
          </a:p>
          <a:p>
            <a:pPr marL="342900" indent="-342900">
              <a:buAutoNum type="arabicPeriod"/>
            </a:pPr>
            <a:r>
              <a:rPr lang="hr-HR" sz="2400" dirty="0"/>
              <a:t>Koja je razlika između tijesta za pizzu i kolača sa grožđicama?</a:t>
            </a:r>
          </a:p>
          <a:p>
            <a:pPr marL="342900" indent="-342900">
              <a:buAutoNum type="arabicPeriod"/>
            </a:pPr>
            <a:r>
              <a:rPr lang="hr-HR" sz="2400" dirty="0"/>
              <a:t>Kako možete dokazati da je morska voda smjesa tvari?</a:t>
            </a:r>
          </a:p>
          <a:p>
            <a:pPr marL="342900" indent="-342900">
              <a:buAutoNum type="arabicPeriod"/>
            </a:pPr>
            <a:r>
              <a:rPr lang="hr-HR" sz="2400" dirty="0"/>
              <a:t>Navedite barem pet smjesa iz svakodnevnog života, pokušajte odrediti njihove sastojke te ih razvrstajte po kriteriju: smjese u kojima sastojke uočavamo golim okom i smjese u kojima sastojke ne uočavamo golim okom. </a:t>
            </a:r>
          </a:p>
        </p:txBody>
      </p:sp>
    </p:spTree>
    <p:extLst>
      <p:ext uri="{BB962C8B-B14F-4D97-AF65-F5344CB8AC3E}">
        <p14:creationId xmlns:p14="http://schemas.microsoft.com/office/powerpoint/2010/main" xmlns="" val="151611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0838C9D-1BFE-4838-B86C-0E52D638E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24744"/>
            <a:ext cx="8784976" cy="1143000"/>
          </a:xfrm>
        </p:spPr>
        <p:txBody>
          <a:bodyPr>
            <a:normAutofit/>
          </a:bodyPr>
          <a:lstStyle/>
          <a:p>
            <a:r>
              <a:rPr lang="hr-HR" sz="2800" dirty="0">
                <a:hlinkClick r:id="rId2"/>
              </a:rPr>
              <a:t>Istraži sastav morske vode i kako </a:t>
            </a:r>
            <a:r>
              <a:rPr lang="hr-HR" sz="2800" dirty="0" smtClean="0">
                <a:hlinkClick r:id="rId2"/>
              </a:rPr>
              <a:t>se šećer </a:t>
            </a:r>
            <a:r>
              <a:rPr lang="hr-HR" sz="2800" dirty="0">
                <a:hlinkClick r:id="rId2"/>
              </a:rPr>
              <a:t>otapa u vodi DDS</a:t>
            </a:r>
            <a:endParaRPr lang="hr-HR" sz="2800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BBE6C942-2EF1-4BEB-8131-7256B9160FE1}"/>
              </a:ext>
            </a:extLst>
          </p:cNvPr>
          <p:cNvSpPr txBox="1"/>
          <p:nvPr/>
        </p:nvSpPr>
        <p:spPr>
          <a:xfrm>
            <a:off x="4114800" y="297415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74807012-39BF-4440-851C-828AD93A7CD7}"/>
              </a:ext>
            </a:extLst>
          </p:cNvPr>
          <p:cNvSpPr txBox="1"/>
          <p:nvPr/>
        </p:nvSpPr>
        <p:spPr>
          <a:xfrm flipH="1">
            <a:off x="395536" y="2951233"/>
            <a:ext cx="6120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/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D48CBD4F-7907-4085-B65F-C4BFE1AE6F5E}"/>
              </a:ext>
            </a:extLst>
          </p:cNvPr>
          <p:cNvSpPr txBox="1"/>
          <p:nvPr/>
        </p:nvSpPr>
        <p:spPr>
          <a:xfrm>
            <a:off x="467544" y="1772816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Morska voda, </a:t>
            </a:r>
            <a:r>
              <a:rPr lang="hr-HR" sz="2400" dirty="0" smtClean="0"/>
              <a:t>otopljen </a:t>
            </a:r>
            <a:r>
              <a:rPr lang="hr-HR" sz="2400" dirty="0"/>
              <a:t>šećer u vodi – smjese u kojima sastojke ne razlikujemo ni golom okom </a:t>
            </a:r>
            <a:r>
              <a:rPr lang="hr-HR" sz="2400" dirty="0" smtClean="0"/>
              <a:t>ni </a:t>
            </a:r>
            <a:r>
              <a:rPr lang="hr-HR" sz="2400" dirty="0"/>
              <a:t>pomagalom.</a:t>
            </a:r>
          </a:p>
          <a:p>
            <a:endParaRPr lang="hr-HR" sz="2400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FBC2603D-AEA7-4173-865E-14475FA8F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843" y="3168476"/>
            <a:ext cx="4602938" cy="2808312"/>
          </a:xfrm>
          <a:prstGeom prst="rect">
            <a:avLst/>
          </a:prstGeom>
        </p:spPr>
      </p:pic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xmlns="" id="{84642CAE-3C2E-4803-BD14-CE5AFA6B9CC7}"/>
              </a:ext>
            </a:extLst>
          </p:cNvPr>
          <p:cNvSpPr/>
          <p:nvPr/>
        </p:nvSpPr>
        <p:spPr>
          <a:xfrm>
            <a:off x="1475656" y="2780928"/>
            <a:ext cx="4532089" cy="6238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OTAPALO + TOPLJIVA TVAR               </a:t>
            </a:r>
            <a:r>
              <a:rPr lang="hr-HR" dirty="0" smtClean="0"/>
              <a:t> OTOPINA</a:t>
            </a:r>
            <a:endParaRPr lang="hr-HR" dirty="0"/>
          </a:p>
        </p:txBody>
      </p: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xmlns="" id="{CEA53C38-E882-4CA9-B615-02082C963A86}"/>
              </a:ext>
            </a:extLst>
          </p:cNvPr>
          <p:cNvCxnSpPr/>
          <p:nvPr/>
        </p:nvCxnSpPr>
        <p:spPr>
          <a:xfrm>
            <a:off x="4139952" y="3068960"/>
            <a:ext cx="7452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xmlns="" id="{7D9844E7-0F81-477B-801E-FFD7DA70C018}"/>
              </a:ext>
            </a:extLst>
          </p:cNvPr>
          <p:cNvCxnSpPr>
            <a:cxnSpLocks/>
          </p:cNvCxnSpPr>
          <p:nvPr/>
        </p:nvCxnSpPr>
        <p:spPr>
          <a:xfrm flipH="1">
            <a:off x="1785392" y="3732133"/>
            <a:ext cx="914402" cy="272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DB58C83E-95EC-49BE-87B8-4F494885BC43}"/>
              </a:ext>
            </a:extLst>
          </p:cNvPr>
          <p:cNvSpPr txBox="1"/>
          <p:nvPr/>
        </p:nvSpPr>
        <p:spPr>
          <a:xfrm>
            <a:off x="2580929" y="3406609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topljiva tvar (tekućina)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3A712983-5CB4-4644-8851-E1FC5B5E6725}"/>
              </a:ext>
            </a:extLst>
          </p:cNvPr>
          <p:cNvSpPr txBox="1"/>
          <p:nvPr/>
        </p:nvSpPr>
        <p:spPr>
          <a:xfrm>
            <a:off x="971600" y="587727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    otapalo                             otopina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D33BE41D-610A-418C-AC9A-F38DCFE451B6}"/>
              </a:ext>
            </a:extLst>
          </p:cNvPr>
          <p:cNvSpPr txBox="1"/>
          <p:nvPr/>
        </p:nvSpPr>
        <p:spPr>
          <a:xfrm>
            <a:off x="5580112" y="3888556"/>
            <a:ext cx="2562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otapalo</a:t>
            </a:r>
            <a:r>
              <a:rPr lang="hr-HR" sz="2000" dirty="0"/>
              <a:t> = voda</a:t>
            </a:r>
          </a:p>
          <a:p>
            <a:r>
              <a:rPr lang="hr-HR" sz="2000" b="1" dirty="0"/>
              <a:t>topljiva tvar</a:t>
            </a:r>
            <a:r>
              <a:rPr lang="hr-HR" sz="2000" dirty="0"/>
              <a:t> = ocat</a:t>
            </a:r>
          </a:p>
          <a:p>
            <a:r>
              <a:rPr lang="hr-HR" sz="2000" b="1" dirty="0"/>
              <a:t>otopina</a:t>
            </a:r>
            <a:r>
              <a:rPr lang="hr-HR" sz="2000" dirty="0"/>
              <a:t> vode i octa</a:t>
            </a:r>
          </a:p>
        </p:txBody>
      </p:sp>
    </p:spTree>
    <p:extLst>
      <p:ext uri="{BB962C8B-B14F-4D97-AF65-F5344CB8AC3E}">
        <p14:creationId xmlns:p14="http://schemas.microsoft.com/office/powerpoint/2010/main" xmlns="" val="347022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stol, na zatvorenom, šalica, računalo&#10;&#10;Opis je automatski generiran">
            <a:extLst>
              <a:ext uri="{FF2B5EF4-FFF2-40B4-BE49-F238E27FC236}">
                <a16:creationId xmlns:a16="http://schemas.microsoft.com/office/drawing/2014/main" xmlns="" id="{7B0108AF-D061-4D27-97D4-93E3836BA0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196752"/>
            <a:ext cx="3672408" cy="235873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B43FDD66-E2EB-46FB-ABA3-BF90B6A16B25}"/>
              </a:ext>
            </a:extLst>
          </p:cNvPr>
          <p:cNvSpPr txBox="1"/>
          <p:nvPr/>
        </p:nvSpPr>
        <p:spPr>
          <a:xfrm>
            <a:off x="971600" y="3429000"/>
            <a:ext cx="413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    otapalo                    </a:t>
            </a:r>
            <a:r>
              <a:rPr lang="hr-HR" dirty="0" smtClean="0"/>
              <a:t>otopina</a:t>
            </a:r>
            <a:endParaRPr lang="hr-HR" dirty="0"/>
          </a:p>
        </p:txBody>
      </p: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xmlns="" id="{A72D2216-CE55-462C-87EA-9F104F4F7BBF}"/>
              </a:ext>
            </a:extLst>
          </p:cNvPr>
          <p:cNvCxnSpPr>
            <a:cxnSpLocks/>
          </p:cNvCxnSpPr>
          <p:nvPr/>
        </p:nvCxnSpPr>
        <p:spPr>
          <a:xfrm flipH="1">
            <a:off x="1907704" y="1556792"/>
            <a:ext cx="93610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DB250772-E665-4D06-A1C5-9CA818265162}"/>
              </a:ext>
            </a:extLst>
          </p:cNvPr>
          <p:cNvSpPr txBox="1"/>
          <p:nvPr/>
        </p:nvSpPr>
        <p:spPr>
          <a:xfrm>
            <a:off x="2915816" y="1340768"/>
            <a:ext cx="4466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topljiva tvar (čvrsta tvar)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5788B87F-3A07-48DE-B23F-FD58F30173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933056"/>
            <a:ext cx="4248472" cy="2293486"/>
          </a:xfrm>
          <a:prstGeom prst="rect">
            <a:avLst/>
          </a:prstGeo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E972A698-AAF1-45E0-A864-687BF94C8675}"/>
              </a:ext>
            </a:extLst>
          </p:cNvPr>
          <p:cNvSpPr txBox="1"/>
          <p:nvPr/>
        </p:nvSpPr>
        <p:spPr>
          <a:xfrm>
            <a:off x="971600" y="6093296"/>
            <a:ext cx="413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    otapalo                           </a:t>
            </a:r>
            <a:r>
              <a:rPr lang="hr-HR" dirty="0" smtClean="0"/>
              <a:t>otopina</a:t>
            </a:r>
            <a:endParaRPr lang="hr-HR" dirty="0"/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F80BBB1B-DB26-492F-B6F5-3B9F3E39B9B9}"/>
              </a:ext>
            </a:extLst>
          </p:cNvPr>
          <p:cNvSpPr txBox="1"/>
          <p:nvPr/>
        </p:nvSpPr>
        <p:spPr>
          <a:xfrm>
            <a:off x="2411760" y="4077072"/>
            <a:ext cx="4466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topljiva tvar (plin)</a:t>
            </a:r>
          </a:p>
        </p:txBody>
      </p: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xmlns="" id="{C76B37B3-E54F-48C1-A173-30E2B04966DD}"/>
              </a:ext>
            </a:extLst>
          </p:cNvPr>
          <p:cNvCxnSpPr>
            <a:cxnSpLocks/>
          </p:cNvCxnSpPr>
          <p:nvPr/>
        </p:nvCxnSpPr>
        <p:spPr>
          <a:xfrm flipH="1">
            <a:off x="1475656" y="4293096"/>
            <a:ext cx="93610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213B7384-885B-4A28-B613-51DC33B66999}"/>
              </a:ext>
            </a:extLst>
          </p:cNvPr>
          <p:cNvSpPr txBox="1"/>
          <p:nvPr/>
        </p:nvSpPr>
        <p:spPr>
          <a:xfrm>
            <a:off x="5796136" y="1844824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otapalo</a:t>
            </a:r>
            <a:r>
              <a:rPr lang="hr-HR" sz="2000" dirty="0"/>
              <a:t> = voda</a:t>
            </a:r>
          </a:p>
          <a:p>
            <a:r>
              <a:rPr lang="hr-HR" sz="2000" b="1" dirty="0"/>
              <a:t>topljiva tvar </a:t>
            </a:r>
            <a:r>
              <a:rPr lang="hr-HR" sz="2000" dirty="0"/>
              <a:t>= šećer, sol</a:t>
            </a:r>
          </a:p>
          <a:p>
            <a:r>
              <a:rPr lang="hr-HR" sz="2000" b="1" dirty="0"/>
              <a:t>otopina</a:t>
            </a:r>
            <a:r>
              <a:rPr lang="hr-HR" sz="2000" dirty="0"/>
              <a:t> = slatka voda, slana voda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1FDD67B8-DE17-4163-9A20-0C5929B7862C}"/>
              </a:ext>
            </a:extLst>
          </p:cNvPr>
          <p:cNvSpPr txBox="1"/>
          <p:nvPr/>
        </p:nvSpPr>
        <p:spPr>
          <a:xfrm>
            <a:off x="5724128" y="4455966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otapalo</a:t>
            </a:r>
            <a:r>
              <a:rPr lang="hr-HR" sz="2000" dirty="0"/>
              <a:t> = voda</a:t>
            </a:r>
          </a:p>
          <a:p>
            <a:r>
              <a:rPr lang="hr-HR" sz="2000" b="1" dirty="0"/>
              <a:t>topljiva tvar </a:t>
            </a:r>
            <a:r>
              <a:rPr lang="hr-HR" sz="2000" dirty="0"/>
              <a:t>= ugljikov dioksid</a:t>
            </a:r>
          </a:p>
          <a:p>
            <a:r>
              <a:rPr lang="hr-HR" sz="2000" b="1" dirty="0"/>
              <a:t>otopina</a:t>
            </a:r>
            <a:r>
              <a:rPr lang="hr-HR" sz="2000" dirty="0"/>
              <a:t> = mineralna (gazirana) voda</a:t>
            </a:r>
          </a:p>
        </p:txBody>
      </p:sp>
    </p:spTree>
    <p:extLst>
      <p:ext uri="{BB962C8B-B14F-4D97-AF65-F5344CB8AC3E}">
        <p14:creationId xmlns:p14="http://schemas.microsoft.com/office/powerpoint/2010/main" xmlns="" val="290987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896F6AAB-0641-4499-93B5-CCF29F757879}"/>
              </a:ext>
            </a:extLst>
          </p:cNvPr>
          <p:cNvSpPr txBox="1"/>
          <p:nvPr/>
        </p:nvSpPr>
        <p:spPr>
          <a:xfrm>
            <a:off x="467544" y="1268760"/>
            <a:ext cx="8229600" cy="135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ea typeface="+mj-ea"/>
                <a:cs typeface="Arial" panose="020B0604020202020204" pitchFamily="34" charset="0"/>
              </a:rPr>
              <a:t>Otopine </a:t>
            </a:r>
            <a:r>
              <a:rPr lang="en-US" sz="3400" kern="1200" dirty="0" err="1">
                <a:ea typeface="+mj-ea"/>
                <a:cs typeface="Arial" panose="020B0604020202020204" pitchFamily="34" charset="0"/>
              </a:rPr>
              <a:t>mogu</a:t>
            </a:r>
            <a:r>
              <a:rPr lang="en-US" sz="3400" kern="1200" dirty="0">
                <a:ea typeface="+mj-ea"/>
                <a:cs typeface="Arial" panose="020B0604020202020204" pitchFamily="34" charset="0"/>
              </a:rPr>
              <a:t> </a:t>
            </a:r>
            <a:r>
              <a:rPr lang="en-US" sz="3400" kern="1200" dirty="0" err="1">
                <a:ea typeface="+mj-ea"/>
                <a:cs typeface="Arial" panose="020B0604020202020204" pitchFamily="34" charset="0"/>
              </a:rPr>
              <a:t>biti</a:t>
            </a:r>
            <a:r>
              <a:rPr lang="en-US" sz="3400" kern="1200" dirty="0">
                <a:ea typeface="+mj-ea"/>
                <a:cs typeface="Arial" panose="020B0604020202020204" pitchFamily="34" charset="0"/>
              </a:rPr>
              <a:t> </a:t>
            </a:r>
            <a:r>
              <a:rPr lang="en-US" sz="3400" kern="1200" dirty="0" err="1">
                <a:ea typeface="+mj-ea"/>
                <a:cs typeface="Arial" panose="020B0604020202020204" pitchFamily="34" charset="0"/>
              </a:rPr>
              <a:t>obojene</a:t>
            </a:r>
            <a:r>
              <a:rPr lang="en-US" sz="3400" kern="1200" dirty="0">
                <a:ea typeface="+mj-ea"/>
                <a:cs typeface="Arial" panose="020B0604020202020204" pitchFamily="34" charset="0"/>
              </a:rPr>
              <a:t>, </a:t>
            </a:r>
            <a:r>
              <a:rPr lang="en-US" sz="3400" kern="1200" dirty="0" err="1">
                <a:ea typeface="+mj-ea"/>
                <a:cs typeface="Arial" panose="020B0604020202020204" pitchFamily="34" charset="0"/>
              </a:rPr>
              <a:t>ali</a:t>
            </a:r>
            <a:r>
              <a:rPr lang="en-US" sz="3400" kern="1200" dirty="0">
                <a:ea typeface="+mj-ea"/>
                <a:cs typeface="Arial" panose="020B0604020202020204" pitchFamily="34" charset="0"/>
              </a:rPr>
              <a:t> </a:t>
            </a:r>
            <a:r>
              <a:rPr lang="en-US" sz="3400" kern="1200" dirty="0" err="1">
                <a:ea typeface="+mj-ea"/>
                <a:cs typeface="Arial" panose="020B0604020202020204" pitchFamily="34" charset="0"/>
              </a:rPr>
              <a:t>su</a:t>
            </a:r>
            <a:r>
              <a:rPr lang="en-US" sz="3400" kern="1200" dirty="0">
                <a:ea typeface="+mj-ea"/>
                <a:cs typeface="Arial" panose="020B0604020202020204" pitchFamily="34" charset="0"/>
              </a:rPr>
              <a:t> bez </a:t>
            </a:r>
            <a:r>
              <a:rPr lang="en-US" sz="3400" kern="1200" dirty="0" err="1">
                <a:ea typeface="+mj-ea"/>
                <a:cs typeface="Arial" panose="020B0604020202020204" pitchFamily="34" charset="0"/>
              </a:rPr>
              <a:t>obzira</a:t>
            </a:r>
            <a:r>
              <a:rPr lang="en-US" sz="3400" kern="1200" dirty="0">
                <a:ea typeface="+mj-ea"/>
                <a:cs typeface="Arial" panose="020B0604020202020204" pitchFamily="34" charset="0"/>
              </a:rPr>
              <a:t> </a:t>
            </a:r>
            <a:r>
              <a:rPr lang="en-US" sz="3400" kern="1200" dirty="0" err="1">
                <a:ea typeface="+mj-ea"/>
                <a:cs typeface="Arial" panose="020B0604020202020204" pitchFamily="34" charset="0"/>
              </a:rPr>
              <a:t>na</a:t>
            </a:r>
            <a:r>
              <a:rPr lang="en-US" sz="3400" kern="1200" dirty="0">
                <a:ea typeface="+mj-ea"/>
                <a:cs typeface="Arial" panose="020B0604020202020204" pitchFamily="34" charset="0"/>
              </a:rPr>
              <a:t> </a:t>
            </a:r>
            <a:r>
              <a:rPr lang="en-US" sz="3400" kern="1200" dirty="0" err="1">
                <a:ea typeface="+mj-ea"/>
                <a:cs typeface="Arial" panose="020B0604020202020204" pitchFamily="34" charset="0"/>
              </a:rPr>
              <a:t>boju</a:t>
            </a:r>
            <a:r>
              <a:rPr lang="en-US" sz="3400" kern="1200" dirty="0">
                <a:ea typeface="+mj-ea"/>
                <a:cs typeface="Arial" panose="020B0604020202020204" pitchFamily="34" charset="0"/>
              </a:rPr>
              <a:t> </a:t>
            </a:r>
            <a:r>
              <a:rPr lang="en-US" sz="3400" kern="1200" dirty="0" err="1">
                <a:ea typeface="+mj-ea"/>
                <a:cs typeface="Arial" panose="020B0604020202020204" pitchFamily="34" charset="0"/>
              </a:rPr>
              <a:t>uvijek</a:t>
            </a:r>
            <a:r>
              <a:rPr lang="en-US" sz="3400" kern="1200" dirty="0">
                <a:ea typeface="+mj-ea"/>
                <a:cs typeface="Arial" panose="020B0604020202020204" pitchFamily="34" charset="0"/>
              </a:rPr>
              <a:t> </a:t>
            </a:r>
            <a:r>
              <a:rPr lang="en-US" sz="3400" kern="1200" dirty="0" err="1">
                <a:ea typeface="+mj-ea"/>
                <a:cs typeface="Arial" panose="020B0604020202020204" pitchFamily="34" charset="0"/>
              </a:rPr>
              <a:t>prozirne</a:t>
            </a:r>
            <a:r>
              <a:rPr lang="en-US" sz="3400" kern="1200" dirty="0">
                <a:ea typeface="+mj-ea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Slika 5" descr="Slika na kojoj se prikazuje sjedenje, stol, na zatvorenom, boca&#10;&#10;Opis je automatski generiran">
            <a:extLst>
              <a:ext uri="{FF2B5EF4-FFF2-40B4-BE49-F238E27FC236}">
                <a16:creationId xmlns:a16="http://schemas.microsoft.com/office/drawing/2014/main" xmlns="" id="{472A695B-182F-46BE-8DE7-C46379039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348880"/>
            <a:ext cx="3949899" cy="3949899"/>
          </a:xfrm>
          <a:prstGeom prst="rect">
            <a:avLst/>
          </a:prstGeom>
          <a:noFill/>
        </p:spPr>
      </p:pic>
      <p:sp>
        <p:nvSpPr>
          <p:cNvPr id="9" name="Oblak 8">
            <a:extLst>
              <a:ext uri="{FF2B5EF4-FFF2-40B4-BE49-F238E27FC236}">
                <a16:creationId xmlns:a16="http://schemas.microsoft.com/office/drawing/2014/main" xmlns="" id="{D1917CA2-796C-4AD3-BF9F-8AF4BDC3A891}"/>
              </a:ext>
            </a:extLst>
          </p:cNvPr>
          <p:cNvSpPr/>
          <p:nvPr/>
        </p:nvSpPr>
        <p:spPr>
          <a:xfrm>
            <a:off x="4860032" y="2348880"/>
            <a:ext cx="3261147" cy="216024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Prisjeti se još nekih otopina iz svakodnevnog života.</a:t>
            </a:r>
          </a:p>
        </p:txBody>
      </p:sp>
    </p:spTree>
    <p:extLst>
      <p:ext uri="{BB962C8B-B14F-4D97-AF65-F5344CB8AC3E}">
        <p14:creationId xmlns:p14="http://schemas.microsoft.com/office/powerpoint/2010/main" xmlns="" val="576769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17D3F6-B4EF-4D4B-A95D-55BCBEBAA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200" dirty="0"/>
              <a:t>Otopine se svakodnevno </a:t>
            </a:r>
            <a:r>
              <a:rPr lang="hr-HR" sz="2200" dirty="0" smtClean="0"/>
              <a:t>upotrebljavaju </a:t>
            </a:r>
            <a:r>
              <a:rPr lang="hr-HR" sz="2200" dirty="0"/>
              <a:t>u kućanstvu npr. sredstva za čišćenje (</a:t>
            </a:r>
            <a:r>
              <a:rPr lang="hr-HR" sz="2200" dirty="0" err="1"/>
              <a:t>izbjeljivač</a:t>
            </a:r>
            <a:r>
              <a:rPr lang="hr-HR" sz="2200" dirty="0"/>
              <a:t>) i pripremu jela (ocat, umak od rajčice).</a:t>
            </a:r>
          </a:p>
          <a:p>
            <a:pPr>
              <a:lnSpc>
                <a:spcPct val="90000"/>
              </a:lnSpc>
            </a:pPr>
            <a:endParaRPr lang="hr-HR" sz="2200" dirty="0"/>
          </a:p>
          <a:p>
            <a:pPr>
              <a:lnSpc>
                <a:spcPct val="90000"/>
              </a:lnSpc>
            </a:pPr>
            <a:endParaRPr lang="hr-HR" sz="2200" dirty="0"/>
          </a:p>
          <a:p>
            <a:pPr>
              <a:lnSpc>
                <a:spcPct val="90000"/>
              </a:lnSpc>
            </a:pPr>
            <a:r>
              <a:rPr lang="hr-HR" sz="2200" dirty="0"/>
              <a:t>Mogućnost otapanja plinova u vodi pridonosi životu živih bića u njoj </a:t>
            </a:r>
            <a:r>
              <a:rPr lang="hr-HR" sz="2200" dirty="0" smtClean="0"/>
              <a:t>(kisik </a:t>
            </a:r>
            <a:r>
              <a:rPr lang="hr-HR" sz="2200" dirty="0"/>
              <a:t>je topljiv u vodi pa ga živa bića mogu iskoristiti za disanje</a:t>
            </a:r>
            <a:r>
              <a:rPr lang="hr-HR" sz="2200" dirty="0" smtClean="0"/>
              <a:t>).</a:t>
            </a:r>
            <a:endParaRPr lang="hr-HR" sz="22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59D925B-6254-4E63-8AF5-82D221B63B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412776"/>
            <a:ext cx="3203848" cy="2169497"/>
          </a:xfrm>
          <a:prstGeom prst="rect">
            <a:avLst/>
          </a:prstGeom>
          <a:noFill/>
        </p:spPr>
      </p:pic>
      <p:pic>
        <p:nvPicPr>
          <p:cNvPr id="7" name="Slika 6" descr="Slika na kojoj se prikazuje greben, stol, sjedenje, voda&#10;&#10;Opis je automatski generiran">
            <a:extLst>
              <a:ext uri="{FF2B5EF4-FFF2-40B4-BE49-F238E27FC236}">
                <a16:creationId xmlns:a16="http://schemas.microsoft.com/office/drawing/2014/main" xmlns="" id="{BE96D671-48AC-497B-8173-F97008F133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2449" y="4005064"/>
            <a:ext cx="356427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7632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6438827C-9768-48AF-99F0-C71ADF2E5AC2}"/>
              </a:ext>
            </a:extLst>
          </p:cNvPr>
          <p:cNvSpPr txBox="1"/>
          <p:nvPr/>
        </p:nvSpPr>
        <p:spPr>
          <a:xfrm>
            <a:off x="4067944" y="1196752"/>
            <a:ext cx="4690864" cy="5949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3500" dirty="0" err="1"/>
              <a:t>Voda</a:t>
            </a:r>
            <a:r>
              <a:rPr lang="en-US" sz="3500" dirty="0"/>
              <a:t> je </a:t>
            </a:r>
            <a:r>
              <a:rPr lang="en-US" sz="3500" dirty="0" err="1"/>
              <a:t>otapalo</a:t>
            </a:r>
            <a:r>
              <a:rPr lang="en-US" sz="3500" dirty="0"/>
              <a:t> za </a:t>
            </a:r>
            <a:r>
              <a:rPr lang="en-US" sz="3500" dirty="0" err="1"/>
              <a:t>mnoge</a:t>
            </a:r>
            <a:r>
              <a:rPr lang="en-US" sz="3500" dirty="0"/>
              <a:t> </a:t>
            </a:r>
            <a:r>
              <a:rPr lang="en-US" sz="3500" dirty="0" err="1"/>
              <a:t>tvari</a:t>
            </a:r>
            <a:r>
              <a:rPr lang="en-US" sz="3500" dirty="0"/>
              <a:t>.</a:t>
            </a:r>
            <a:endParaRPr lang="hr-HR" sz="35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5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3500" dirty="0" err="1"/>
              <a:t>Otapanjem</a:t>
            </a:r>
            <a:r>
              <a:rPr lang="en-US" sz="3500" dirty="0"/>
              <a:t> </a:t>
            </a:r>
            <a:r>
              <a:rPr lang="en-US" sz="3500" dirty="0" err="1"/>
              <a:t>tih</a:t>
            </a:r>
            <a:r>
              <a:rPr lang="en-US" sz="3500" dirty="0"/>
              <a:t> </a:t>
            </a:r>
            <a:r>
              <a:rPr lang="en-US" sz="3500" dirty="0" err="1"/>
              <a:t>tvari</a:t>
            </a:r>
            <a:r>
              <a:rPr lang="en-US" sz="3500" dirty="0"/>
              <a:t> u </a:t>
            </a:r>
            <a:r>
              <a:rPr lang="en-US" sz="3500" dirty="0" err="1"/>
              <a:t>vodi</a:t>
            </a:r>
            <a:r>
              <a:rPr lang="en-US" sz="3500" dirty="0"/>
              <a:t> </a:t>
            </a:r>
            <a:r>
              <a:rPr lang="en-US" sz="3500" dirty="0" err="1"/>
              <a:t>nastaju</a:t>
            </a:r>
            <a:r>
              <a:rPr lang="en-US" sz="3500" dirty="0"/>
              <a:t> </a:t>
            </a:r>
            <a:r>
              <a:rPr lang="en-US" sz="3500" b="1" dirty="0" err="1"/>
              <a:t>kisele</a:t>
            </a:r>
            <a:r>
              <a:rPr lang="en-US" sz="3500" dirty="0"/>
              <a:t>, </a:t>
            </a:r>
            <a:r>
              <a:rPr lang="en-US" sz="3500" b="1" dirty="0" err="1"/>
              <a:t>lužnate</a:t>
            </a:r>
            <a:r>
              <a:rPr lang="en-US" sz="3500" dirty="0"/>
              <a:t> </a:t>
            </a:r>
            <a:r>
              <a:rPr lang="en-US" sz="3500" dirty="0" err="1"/>
              <a:t>ili</a:t>
            </a:r>
            <a:r>
              <a:rPr lang="en-US" sz="3500" dirty="0"/>
              <a:t> </a:t>
            </a:r>
            <a:r>
              <a:rPr lang="en-US" sz="3500" b="1" dirty="0" err="1"/>
              <a:t>neutralne</a:t>
            </a:r>
            <a:r>
              <a:rPr lang="en-US" sz="3500" b="1" dirty="0"/>
              <a:t> </a:t>
            </a:r>
            <a:r>
              <a:rPr lang="en-US" sz="3500" b="1" dirty="0" err="1"/>
              <a:t>otopine</a:t>
            </a:r>
            <a:r>
              <a:rPr lang="en-US" sz="3500" dirty="0"/>
              <a:t>.</a:t>
            </a:r>
            <a:endParaRPr lang="hr-HR" sz="35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5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3500" dirty="0" err="1"/>
              <a:t>Kiselost</a:t>
            </a:r>
            <a:r>
              <a:rPr lang="en-US" sz="3500" dirty="0"/>
              <a:t> </a:t>
            </a:r>
            <a:r>
              <a:rPr lang="en-US" sz="3500" dirty="0" err="1"/>
              <a:t>otopina</a:t>
            </a:r>
            <a:r>
              <a:rPr lang="en-US" sz="3500" dirty="0"/>
              <a:t> </a:t>
            </a:r>
            <a:r>
              <a:rPr lang="en-US" sz="3500" dirty="0" err="1"/>
              <a:t>određujemo</a:t>
            </a:r>
            <a:r>
              <a:rPr lang="en-US" sz="3500" dirty="0"/>
              <a:t> </a:t>
            </a:r>
            <a:r>
              <a:rPr lang="en-US" sz="3500" dirty="0" err="1"/>
              <a:t>na</a:t>
            </a:r>
            <a:r>
              <a:rPr lang="en-US" sz="3500" dirty="0"/>
              <a:t> </a:t>
            </a:r>
            <a:r>
              <a:rPr lang="en-US" sz="3500" dirty="0" err="1"/>
              <a:t>ljestvici</a:t>
            </a:r>
            <a:r>
              <a:rPr lang="en-US" sz="3500" dirty="0"/>
              <a:t> </a:t>
            </a:r>
            <a:r>
              <a:rPr lang="en-US" sz="3500" dirty="0" smtClean="0"/>
              <a:t>pH</a:t>
            </a:r>
            <a:r>
              <a:rPr lang="hr-HR" sz="3500" dirty="0" smtClean="0"/>
              <a:t>-</a:t>
            </a:r>
            <a:r>
              <a:rPr lang="en-US" sz="3500" dirty="0" err="1" smtClean="0"/>
              <a:t>vrijednosti</a:t>
            </a:r>
            <a:r>
              <a:rPr lang="en-US" sz="3500" dirty="0"/>
              <a:t>.</a:t>
            </a:r>
            <a:endParaRPr lang="hr-HR" sz="35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5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3500" dirty="0" smtClean="0"/>
              <a:t>pH</a:t>
            </a:r>
            <a:r>
              <a:rPr lang="hr-HR" sz="3500" dirty="0" smtClean="0"/>
              <a:t>-</a:t>
            </a:r>
            <a:r>
              <a:rPr lang="en-US" sz="3500" dirty="0" err="1" smtClean="0"/>
              <a:t>vrijednost</a:t>
            </a:r>
            <a:r>
              <a:rPr lang="en-US" sz="3500" dirty="0" smtClean="0"/>
              <a:t> </a:t>
            </a:r>
            <a:r>
              <a:rPr lang="en-US" sz="3500" dirty="0" err="1"/>
              <a:t>neke</a:t>
            </a:r>
            <a:r>
              <a:rPr lang="en-US" sz="3500" dirty="0"/>
              <a:t> </a:t>
            </a:r>
            <a:r>
              <a:rPr lang="en-US" sz="3500" dirty="0" err="1"/>
              <a:t>otopine</a:t>
            </a:r>
            <a:r>
              <a:rPr lang="en-US" sz="3500" dirty="0"/>
              <a:t> </a:t>
            </a:r>
            <a:r>
              <a:rPr lang="en-US" sz="3500" dirty="0" err="1"/>
              <a:t>može</a:t>
            </a:r>
            <a:r>
              <a:rPr lang="en-US" sz="3500" dirty="0"/>
              <a:t> </a:t>
            </a:r>
            <a:r>
              <a:rPr lang="en-US" sz="3500" dirty="0" err="1"/>
              <a:t>biti</a:t>
            </a:r>
            <a:r>
              <a:rPr lang="en-US" sz="3500" dirty="0"/>
              <a:t> </a:t>
            </a:r>
            <a:r>
              <a:rPr lang="en-US" sz="3500" dirty="0" err="1"/>
              <a:t>između</a:t>
            </a:r>
            <a:r>
              <a:rPr lang="en-US" sz="3500" dirty="0"/>
              <a:t> 0 </a:t>
            </a:r>
            <a:r>
              <a:rPr lang="en-US" sz="3500" dirty="0" err="1"/>
              <a:t>i</a:t>
            </a:r>
            <a:r>
              <a:rPr lang="en-US" sz="3500" dirty="0"/>
              <a:t> 14.</a:t>
            </a:r>
            <a:endParaRPr lang="hr-HR" sz="35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500" dirty="0"/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3500" dirty="0" err="1"/>
              <a:t>Kisele</a:t>
            </a:r>
            <a:r>
              <a:rPr lang="en-US" sz="3500" dirty="0"/>
              <a:t> </a:t>
            </a:r>
            <a:r>
              <a:rPr lang="en-US" sz="3500" dirty="0" err="1"/>
              <a:t>otopine</a:t>
            </a:r>
            <a:r>
              <a:rPr lang="en-US" sz="3500" dirty="0"/>
              <a:t> = pH od 0 do 7.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3500" dirty="0" err="1"/>
              <a:t>Lužnate</a:t>
            </a:r>
            <a:r>
              <a:rPr lang="en-US" sz="3500" dirty="0"/>
              <a:t> </a:t>
            </a:r>
            <a:r>
              <a:rPr lang="en-US" sz="3500" dirty="0" err="1"/>
              <a:t>otopine</a:t>
            </a:r>
            <a:r>
              <a:rPr lang="en-US" sz="3500" dirty="0"/>
              <a:t> = pH od 7 do 14.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3500" dirty="0" err="1"/>
              <a:t>Neutralne</a:t>
            </a:r>
            <a:r>
              <a:rPr lang="en-US" sz="3500" dirty="0"/>
              <a:t> </a:t>
            </a:r>
            <a:r>
              <a:rPr lang="en-US" sz="3500" dirty="0" err="1"/>
              <a:t>otopine</a:t>
            </a:r>
            <a:r>
              <a:rPr lang="en-US" sz="3500" dirty="0"/>
              <a:t> = pH </a:t>
            </a:r>
            <a:r>
              <a:rPr lang="en-US" sz="3500" dirty="0" smtClean="0"/>
              <a:t>7</a:t>
            </a:r>
            <a:r>
              <a:rPr lang="hr-HR" sz="3500" dirty="0" smtClean="0"/>
              <a:t>.</a:t>
            </a:r>
            <a:endParaRPr lang="hr-HR" sz="35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5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3500" dirty="0" err="1"/>
              <a:t>Kiselost</a:t>
            </a:r>
            <a:r>
              <a:rPr lang="en-US" sz="3500" dirty="0"/>
              <a:t> </a:t>
            </a:r>
            <a:r>
              <a:rPr lang="en-US" sz="3500" dirty="0" err="1"/>
              <a:t>otopina</a:t>
            </a:r>
            <a:r>
              <a:rPr lang="en-US" sz="3500" dirty="0"/>
              <a:t> </a:t>
            </a:r>
            <a:r>
              <a:rPr lang="en-US" sz="3500" dirty="0" err="1"/>
              <a:t>odredit</a:t>
            </a:r>
            <a:r>
              <a:rPr lang="en-US" sz="3500" dirty="0"/>
              <a:t> </a:t>
            </a:r>
            <a:r>
              <a:rPr lang="en-US" sz="3500" dirty="0" err="1"/>
              <a:t>ćemo</a:t>
            </a:r>
            <a:r>
              <a:rPr lang="en-US" sz="3500" dirty="0"/>
              <a:t> </a:t>
            </a:r>
            <a:r>
              <a:rPr lang="hr-HR" sz="3500" dirty="0" smtClean="0"/>
              <a:t>s </a:t>
            </a:r>
            <a:r>
              <a:rPr lang="en-US" sz="3500" dirty="0" err="1" smtClean="0"/>
              <a:t>pomoću</a:t>
            </a:r>
            <a:r>
              <a:rPr lang="en-US" sz="3500" dirty="0" smtClean="0"/>
              <a:t> </a:t>
            </a:r>
            <a:r>
              <a:rPr lang="en-US" sz="3500" b="1" dirty="0" smtClean="0"/>
              <a:t>pH</a:t>
            </a:r>
            <a:r>
              <a:rPr lang="hr-HR" sz="3500" b="1" dirty="0" smtClean="0"/>
              <a:t> </a:t>
            </a:r>
            <a:r>
              <a:rPr lang="en-US" sz="3500" b="1" dirty="0" err="1" smtClean="0"/>
              <a:t>indikatora</a:t>
            </a:r>
            <a:r>
              <a:rPr lang="en-US" sz="3500" b="1" dirty="0" smtClean="0"/>
              <a:t> </a:t>
            </a:r>
            <a:r>
              <a:rPr lang="en-US" sz="3500" dirty="0"/>
              <a:t>(</a:t>
            </a:r>
            <a:r>
              <a:rPr lang="en-US" sz="3500" dirty="0" err="1"/>
              <a:t>univerzalni</a:t>
            </a:r>
            <a:r>
              <a:rPr lang="en-US" sz="3500" dirty="0"/>
              <a:t> </a:t>
            </a:r>
            <a:r>
              <a:rPr lang="en-US" sz="3500" dirty="0" err="1"/>
              <a:t>indikatorski</a:t>
            </a:r>
            <a:r>
              <a:rPr lang="en-US" sz="3500" dirty="0"/>
              <a:t> </a:t>
            </a:r>
            <a:r>
              <a:rPr lang="en-US" sz="3500" dirty="0" err="1"/>
              <a:t>papir</a:t>
            </a:r>
            <a:r>
              <a:rPr lang="en-US" sz="3500" dirty="0"/>
              <a:t>) </a:t>
            </a:r>
            <a:r>
              <a:rPr lang="en-US" sz="3500" dirty="0" err="1"/>
              <a:t>ili</a:t>
            </a:r>
            <a:r>
              <a:rPr lang="en-US" sz="3500" dirty="0"/>
              <a:t> </a:t>
            </a:r>
            <a:r>
              <a:rPr lang="en-US" sz="3500" dirty="0" err="1"/>
              <a:t>digitalni</a:t>
            </a:r>
            <a:r>
              <a:rPr lang="en-US" sz="3500" dirty="0"/>
              <a:t> pH </a:t>
            </a:r>
            <a:r>
              <a:rPr lang="en-US" sz="3500" dirty="0" err="1"/>
              <a:t>mjerač</a:t>
            </a:r>
            <a:r>
              <a:rPr lang="hr-HR" sz="3500" dirty="0"/>
              <a:t>.</a:t>
            </a:r>
            <a:endParaRPr lang="en-US" sz="35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US" sz="2000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574B3DFB-7CAF-4BAD-972A-3D0E78CAB4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291072"/>
            <a:ext cx="3935570" cy="5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183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105F899B-83BD-4DE6-BFDF-C85AF47C2E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723" r="5715" b="-1"/>
          <a:stretch/>
        </p:blipFill>
        <p:spPr>
          <a:xfrm>
            <a:off x="1086822" y="1268760"/>
            <a:ext cx="3203298" cy="3589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7138BD23-FBF3-4561-B68F-45C00AA6FC1E}"/>
              </a:ext>
            </a:extLst>
          </p:cNvPr>
          <p:cNvSpPr txBox="1"/>
          <p:nvPr/>
        </p:nvSpPr>
        <p:spPr>
          <a:xfrm>
            <a:off x="4499992" y="1484784"/>
            <a:ext cx="40386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Univerzalni</a:t>
            </a:r>
            <a:r>
              <a:rPr lang="en-US" sz="2400" dirty="0"/>
              <a:t> </a:t>
            </a:r>
            <a:r>
              <a:rPr lang="en-US" sz="2400" dirty="0" err="1"/>
              <a:t>indikatori</a:t>
            </a:r>
            <a:r>
              <a:rPr lang="en-US" sz="2400" dirty="0"/>
              <a:t> </a:t>
            </a:r>
            <a:r>
              <a:rPr lang="en-US" sz="2400" dirty="0" err="1"/>
              <a:t>mijenjaju</a:t>
            </a:r>
            <a:r>
              <a:rPr lang="en-US" sz="2400" dirty="0"/>
              <a:t> </a:t>
            </a:r>
            <a:r>
              <a:rPr lang="en-US" sz="2400" dirty="0" err="1"/>
              <a:t>boju</a:t>
            </a:r>
            <a:r>
              <a:rPr lang="en-US" sz="2400" dirty="0"/>
              <a:t> </a:t>
            </a:r>
            <a:r>
              <a:rPr lang="en-US" sz="2400" dirty="0" err="1"/>
              <a:t>prema</a:t>
            </a:r>
            <a:r>
              <a:rPr lang="en-US" sz="2400" dirty="0"/>
              <a:t> </a:t>
            </a:r>
            <a:r>
              <a:rPr lang="en-US" sz="2400" dirty="0" smtClean="0"/>
              <a:t>pH</a:t>
            </a:r>
            <a:r>
              <a:rPr lang="hr-HR" sz="2400" dirty="0" smtClean="0"/>
              <a:t>-</a:t>
            </a:r>
            <a:r>
              <a:rPr lang="en-US" sz="2400" dirty="0" err="1" smtClean="0"/>
              <a:t>vrijednosti</a:t>
            </a:r>
            <a:r>
              <a:rPr lang="en-US" sz="2400" dirty="0" smtClean="0"/>
              <a:t> </a:t>
            </a:r>
            <a:r>
              <a:rPr lang="en-US" sz="2400" dirty="0" err="1"/>
              <a:t>ispitivane</a:t>
            </a:r>
            <a:r>
              <a:rPr lang="en-US" sz="2400" dirty="0"/>
              <a:t> </a:t>
            </a:r>
            <a:r>
              <a:rPr lang="en-US" sz="2400" dirty="0" err="1"/>
              <a:t>tvari</a:t>
            </a:r>
            <a:r>
              <a:rPr lang="en-US" sz="2400" dirty="0"/>
              <a:t>.</a:t>
            </a:r>
            <a:endParaRPr lang="hr-HR" sz="2400" dirty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Usporedbom</a:t>
            </a:r>
            <a:r>
              <a:rPr lang="en-US" sz="2400" dirty="0"/>
              <a:t> </a:t>
            </a:r>
            <a:r>
              <a:rPr lang="en-US" sz="2400" dirty="0" err="1"/>
              <a:t>boje</a:t>
            </a:r>
            <a:r>
              <a:rPr lang="en-US" sz="2400" dirty="0"/>
              <a:t> </a:t>
            </a:r>
            <a:r>
              <a:rPr lang="en-US" sz="2400" dirty="0" err="1"/>
              <a:t>koju</a:t>
            </a:r>
            <a:r>
              <a:rPr lang="en-US" sz="2400" dirty="0"/>
              <a:t> je </a:t>
            </a:r>
            <a:r>
              <a:rPr lang="en-US" sz="2400" dirty="0" err="1"/>
              <a:t>poprimio</a:t>
            </a:r>
            <a:r>
              <a:rPr lang="en-US" sz="2400" dirty="0"/>
              <a:t> </a:t>
            </a:r>
            <a:r>
              <a:rPr lang="en-US" sz="2400" dirty="0" err="1"/>
              <a:t>indikator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skalom</a:t>
            </a:r>
            <a:r>
              <a:rPr lang="en-US" sz="2400" dirty="0"/>
              <a:t> </a:t>
            </a:r>
            <a:r>
              <a:rPr lang="en-US" sz="2400" dirty="0" err="1"/>
              <a:t>boja</a:t>
            </a:r>
            <a:r>
              <a:rPr lang="en-US" sz="2400" dirty="0"/>
              <a:t>, </a:t>
            </a:r>
            <a:r>
              <a:rPr lang="en-US" sz="2400" dirty="0" err="1"/>
              <a:t>određuje</a:t>
            </a:r>
            <a:r>
              <a:rPr lang="en-US" sz="2400" dirty="0"/>
              <a:t> se </a:t>
            </a:r>
            <a:r>
              <a:rPr lang="en-US" sz="2400" dirty="0" smtClean="0"/>
              <a:t>pH</a:t>
            </a:r>
            <a:r>
              <a:rPr lang="hr-HR" sz="2400" dirty="0" smtClean="0"/>
              <a:t>-</a:t>
            </a:r>
            <a:r>
              <a:rPr lang="en-US" sz="2400" dirty="0" err="1" smtClean="0"/>
              <a:t>vrijednost</a:t>
            </a:r>
            <a:r>
              <a:rPr lang="en-US" sz="2400" dirty="0" smtClean="0"/>
              <a:t> </a:t>
            </a:r>
            <a:r>
              <a:rPr lang="en-US" sz="2400" dirty="0" err="1"/>
              <a:t>ispitivane</a:t>
            </a:r>
            <a:r>
              <a:rPr lang="en-US" sz="2400" dirty="0"/>
              <a:t> </a:t>
            </a:r>
            <a:r>
              <a:rPr lang="en-US" sz="2400" dirty="0" err="1"/>
              <a:t>tvari</a:t>
            </a:r>
            <a:r>
              <a:rPr lang="en-US" sz="2400" dirty="0"/>
              <a:t>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619141EB-732B-45EF-ABC4-47E2F1C8EF48}"/>
              </a:ext>
            </a:extLst>
          </p:cNvPr>
          <p:cNvSpPr txBox="1"/>
          <p:nvPr/>
        </p:nvSpPr>
        <p:spPr>
          <a:xfrm>
            <a:off x="914400" y="4824422"/>
            <a:ext cx="8229600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 err="1">
                <a:latin typeface="+mj-lt"/>
                <a:ea typeface="+mj-ea"/>
                <a:cs typeface="+mj-cs"/>
                <a:hlinkClick r:id="rId3"/>
              </a:rPr>
              <a:t>Univerzalnim</a:t>
            </a:r>
            <a:r>
              <a:rPr lang="en-US" sz="2800" kern="1200" dirty="0">
                <a:latin typeface="+mj-lt"/>
                <a:ea typeface="+mj-ea"/>
                <a:cs typeface="+mj-cs"/>
                <a:hlinkClick r:id="rId3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  <a:hlinkClick r:id="rId3"/>
              </a:rPr>
              <a:t>indikatorskim</a:t>
            </a:r>
            <a:r>
              <a:rPr lang="en-US" sz="2800" kern="1200" dirty="0">
                <a:latin typeface="+mj-lt"/>
                <a:ea typeface="+mj-ea"/>
                <a:cs typeface="+mj-cs"/>
                <a:hlinkClick r:id="rId3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  <a:hlinkClick r:id="rId3"/>
              </a:rPr>
              <a:t>papirom</a:t>
            </a:r>
            <a:r>
              <a:rPr lang="en-US" sz="2800" kern="1200" dirty="0">
                <a:latin typeface="+mj-lt"/>
                <a:ea typeface="+mj-ea"/>
                <a:cs typeface="+mj-cs"/>
                <a:hlinkClick r:id="rId3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  <a:hlinkClick r:id="rId3"/>
              </a:rPr>
              <a:t>ispitaj</a:t>
            </a:r>
            <a:r>
              <a:rPr lang="hr-HR" sz="2800" kern="1200" dirty="0">
                <a:latin typeface="+mj-lt"/>
                <a:ea typeface="+mj-ea"/>
                <a:cs typeface="+mj-cs"/>
                <a:hlinkClick r:id="rId3"/>
              </a:rPr>
              <a:t>te</a:t>
            </a:r>
            <a:r>
              <a:rPr lang="en-US" sz="2800" kern="1200" dirty="0">
                <a:latin typeface="+mj-lt"/>
                <a:ea typeface="+mj-ea"/>
                <a:cs typeface="+mj-cs"/>
                <a:hlinkClick r:id="rId3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  <a:hlinkClick r:id="rId3"/>
              </a:rPr>
              <a:t>različite</a:t>
            </a:r>
            <a:r>
              <a:rPr lang="en-US" sz="2800" kern="1200" dirty="0">
                <a:latin typeface="+mj-lt"/>
                <a:ea typeface="+mj-ea"/>
                <a:cs typeface="+mj-cs"/>
                <a:hlinkClick r:id="rId3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  <a:hlinkClick r:id="rId3"/>
              </a:rPr>
              <a:t>otopine</a:t>
            </a:r>
            <a:r>
              <a:rPr lang="hr-HR" sz="2800" kern="1200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latin typeface="+mj-lt"/>
                <a:ea typeface="+mj-ea"/>
                <a:cs typeface="+mj-cs"/>
              </a:rPr>
              <a:t>(</a:t>
            </a:r>
            <a:r>
              <a:rPr lang="en-US" sz="2400" kern="1200" dirty="0" err="1">
                <a:latin typeface="+mj-lt"/>
                <a:ea typeface="+mj-ea"/>
                <a:cs typeface="+mj-cs"/>
              </a:rPr>
              <a:t>Radna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latin typeface="+mj-lt"/>
                <a:ea typeface="+mj-ea"/>
                <a:cs typeface="+mj-cs"/>
              </a:rPr>
              <a:t>bilježnica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smtClean="0">
                <a:latin typeface="+mj-lt"/>
                <a:ea typeface="+mj-ea"/>
                <a:cs typeface="+mj-cs"/>
              </a:rPr>
              <a:t>17</a:t>
            </a:r>
            <a:r>
              <a:rPr lang="hr-HR" sz="2400" kern="1200" dirty="0" smtClean="0">
                <a:latin typeface="+mj-lt"/>
                <a:ea typeface="+mj-ea"/>
                <a:cs typeface="+mj-cs"/>
              </a:rPr>
              <a:t>. </a:t>
            </a:r>
            <a:r>
              <a:rPr lang="en-US" sz="2400" kern="1200" dirty="0" err="1" smtClean="0">
                <a:latin typeface="+mj-lt"/>
                <a:ea typeface="+mj-ea"/>
                <a:cs typeface="+mj-cs"/>
              </a:rPr>
              <a:t>stran</a:t>
            </a:r>
            <a:r>
              <a:rPr lang="hr-HR" sz="2400" kern="1200" dirty="0" smtClean="0">
                <a:latin typeface="+mj-lt"/>
                <a:ea typeface="+mj-ea"/>
                <a:cs typeface="+mj-cs"/>
              </a:rPr>
              <a:t>ica</a:t>
            </a:r>
            <a:r>
              <a:rPr lang="en-US" sz="2400" kern="1200" dirty="0" smtClean="0">
                <a:latin typeface="+mj-lt"/>
                <a:ea typeface="+mj-ea"/>
                <a:cs typeface="+mj-cs"/>
              </a:rPr>
              <a:t>)</a:t>
            </a:r>
            <a:endParaRPr lang="en-US" sz="2400" kern="12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kern="12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816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562</Words>
  <Application>Microsoft Office PowerPoint</Application>
  <PresentationFormat>On-screen Show (4:3)</PresentationFormat>
  <Paragraphs>80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SVE OKO NAS GRAĐENO JE OD ČESTICA Jesu li i otopine smjese tvari </vt:lpstr>
      <vt:lpstr>       </vt:lpstr>
      <vt:lpstr>Slide 3</vt:lpstr>
      <vt:lpstr>Istraži sastav morske vode i kako se šećer otapa u vodi DDS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SVE OKO NAS GRAĐENO JE OD ČESTICA </dc:title>
  <dc:creator>Doroteja Domjanović-Horvat</dc:creator>
  <cp:lastModifiedBy>sk-mpovalec</cp:lastModifiedBy>
  <cp:revision>11</cp:revision>
  <dcterms:created xsi:type="dcterms:W3CDTF">2020-11-11T10:06:14Z</dcterms:created>
  <dcterms:modified xsi:type="dcterms:W3CDTF">2021-08-11T10:07:02Z</dcterms:modified>
</cp:coreProperties>
</file>